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61" r:id="rId3"/>
    <p:sldId id="260" r:id="rId4"/>
    <p:sldId id="259" r:id="rId5"/>
    <p:sldId id="262" r:id="rId6"/>
    <p:sldId id="258" r:id="rId7"/>
    <p:sldId id="257"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7" d="100"/>
          <a:sy n="87" d="100"/>
        </p:scale>
        <p:origin x="-85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4574EB8D-02C6-FF48-8F1C-B9DD8E624C44}" type="datetimeFigureOut">
              <a:rPr lang="en-US" smtClean="0"/>
              <a:t>10/23/11</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4D138B21-4349-7445-828A-C9126ED0975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574EB8D-02C6-FF48-8F1C-B9DD8E624C44}" type="datetimeFigureOut">
              <a:rPr lang="en-US" smtClean="0"/>
              <a:t>10/23/11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74EB8D-02C6-FF48-8F1C-B9DD8E624C44}" type="datetimeFigureOut">
              <a:rPr lang="en-US" smtClean="0"/>
              <a:t>10/23/11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574EB8D-02C6-FF48-8F1C-B9DD8E624C44}" type="datetimeFigureOut">
              <a:rPr lang="en-US" smtClean="0"/>
              <a:t>10/23/11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574EB8D-02C6-FF48-8F1C-B9DD8E624C44}" type="datetimeFigureOut">
              <a:rPr lang="en-US" smtClean="0"/>
              <a:t>10/23/11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4574EB8D-02C6-FF48-8F1C-B9DD8E624C44}" type="datetimeFigureOut">
              <a:rPr lang="en-US" smtClean="0"/>
              <a:t>10/23/11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4574EB8D-02C6-FF48-8F1C-B9DD8E624C44}" type="datetimeFigureOut">
              <a:rPr lang="en-US" smtClean="0"/>
              <a:t>10/23/11</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4D138B21-4349-7445-828A-C9126ED0975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4574EB8D-02C6-FF48-8F1C-B9DD8E624C44}" type="datetimeFigureOut">
              <a:rPr lang="en-US" smtClean="0"/>
              <a:t>10/23/11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38B21-4349-7445-828A-C9126ED0975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74EB8D-02C6-FF48-8F1C-B9DD8E624C44}" type="datetimeFigureOut">
              <a:rPr lang="en-US" smtClean="0"/>
              <a:t>10/23/11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138B21-4349-7445-828A-C9126ED0975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4574EB8D-02C6-FF48-8F1C-B9DD8E624C44}" type="datetimeFigureOut">
              <a:rPr lang="en-US" smtClean="0"/>
              <a:t>10/23/11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138B21-4349-7445-828A-C9126ED0975A}"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4574EB8D-02C6-FF48-8F1C-B9DD8E624C44}" type="datetimeFigureOut">
              <a:rPr lang="en-US" smtClean="0"/>
              <a:t>10/23/11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138B21-4349-7445-828A-C9126ED0975A}"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4574EB8D-02C6-FF48-8F1C-B9DD8E624C44}" type="datetimeFigureOut">
              <a:rPr lang="en-US" smtClean="0"/>
              <a:t>10/23/11</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4D138B21-4349-7445-828A-C9126ED0975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Public Lessons</a:t>
            </a:r>
            <a:endParaRPr lang="en-US" dirty="0"/>
          </a:p>
        </p:txBody>
      </p:sp>
      <p:sp>
        <p:nvSpPr>
          <p:cNvPr id="3" name="Subtitle 2"/>
          <p:cNvSpPr>
            <a:spLocks noGrp="1"/>
          </p:cNvSpPr>
          <p:nvPr>
            <p:ph type="subTitle" idx="1"/>
          </p:nvPr>
        </p:nvSpPr>
        <p:spPr/>
        <p:txBody>
          <a:bodyPr>
            <a:normAutofit/>
          </a:bodyPr>
          <a:lstStyle/>
          <a:p>
            <a:r>
              <a:rPr lang="en-US" dirty="0" err="1" smtClean="0"/>
              <a:t>Zigen</a:t>
            </a:r>
            <a:r>
              <a:rPr lang="en-US" dirty="0" smtClean="0"/>
              <a:t> Rural English Teacher Training Program</a:t>
            </a:r>
          </a:p>
          <a:p>
            <a:r>
              <a:rPr lang="en-US" dirty="0" smtClean="0"/>
              <a:t>Lin Xian, Shanxi, China </a:t>
            </a:r>
          </a:p>
          <a:p>
            <a:r>
              <a:rPr lang="en-US" dirty="0" smtClean="0"/>
              <a:t>Summer 2011</a:t>
            </a:r>
            <a:endParaRPr lang="en-US" dirty="0"/>
          </a:p>
        </p:txBody>
      </p:sp>
    </p:spTree>
    <p:extLst>
      <p:ext uri="{BB962C8B-B14F-4D97-AF65-F5344CB8AC3E}">
        <p14:creationId xmlns:p14="http://schemas.microsoft.com/office/powerpoint/2010/main" val="2131819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5248" y="274637"/>
            <a:ext cx="8229600" cy="1340633"/>
          </a:xfrm>
        </p:spPr>
        <p:txBody>
          <a:bodyPr>
            <a:normAutofit fontScale="90000"/>
          </a:bodyPr>
          <a:lstStyle/>
          <a:p>
            <a:r>
              <a:rPr lang="en-US" sz="2800" dirty="0" smtClean="0"/>
              <a:t>TESOL Symposium</a:t>
            </a:r>
            <a:br>
              <a:rPr lang="en-US" sz="2800" dirty="0" smtClean="0"/>
            </a:br>
            <a:r>
              <a:rPr lang="en-US" sz="2800" dirty="0" smtClean="0"/>
              <a:t>Beijing Normal University, </a:t>
            </a:r>
            <a:br>
              <a:rPr lang="en-US" sz="2800" dirty="0" smtClean="0"/>
            </a:br>
            <a:r>
              <a:rPr lang="en-US" sz="2800" dirty="0" smtClean="0"/>
              <a:t>July, 2011</a:t>
            </a:r>
            <a:endParaRPr lang="en-US" dirty="0"/>
          </a:p>
        </p:txBody>
      </p:sp>
      <p:sp>
        <p:nvSpPr>
          <p:cNvPr id="3" name="Content Placeholder 2"/>
          <p:cNvSpPr>
            <a:spLocks noGrp="1"/>
          </p:cNvSpPr>
          <p:nvPr>
            <p:ph idx="1"/>
          </p:nvPr>
        </p:nvSpPr>
        <p:spPr>
          <a:xfrm>
            <a:off x="220878" y="1974219"/>
            <a:ext cx="8465922" cy="4542089"/>
          </a:xfrm>
        </p:spPr>
        <p:txBody>
          <a:bodyPr>
            <a:normAutofit fontScale="92500" lnSpcReduction="10000"/>
          </a:bodyPr>
          <a:lstStyle/>
          <a:p>
            <a:pPr marL="0" indent="0">
              <a:buNone/>
            </a:pPr>
            <a:r>
              <a:rPr lang="en-US" b="1" dirty="0" smtClean="0"/>
              <a:t>Featured Presentation: Making a Virtue of </a:t>
            </a:r>
            <a:r>
              <a:rPr lang="en-US" b="1" dirty="0" smtClean="0">
                <a:solidFill>
                  <a:srgbClr val="FF6600"/>
                </a:solidFill>
              </a:rPr>
              <a:t>Public Lessons for Enhancing Teacher Learning in the Process of Curriculum Change</a:t>
            </a:r>
            <a:r>
              <a:rPr lang="en-US" b="1" dirty="0" smtClean="0"/>
              <a:t> by Wang </a:t>
            </a:r>
            <a:r>
              <a:rPr lang="en-US" b="1" dirty="0" err="1" smtClean="0"/>
              <a:t>Qiang</a:t>
            </a:r>
            <a:r>
              <a:rPr lang="en-US" b="1" dirty="0" smtClean="0"/>
              <a:t> </a:t>
            </a:r>
          </a:p>
          <a:p>
            <a:pPr marL="0" indent="0">
              <a:buNone/>
            </a:pPr>
            <a:endParaRPr lang="en-US" b="1" dirty="0"/>
          </a:p>
          <a:p>
            <a:pPr marL="0" indent="0">
              <a:buNone/>
            </a:pPr>
            <a:r>
              <a:rPr lang="en-US" dirty="0" smtClean="0"/>
              <a:t>Since China implemented the new curriculum in 2001, public lessons, also known as </a:t>
            </a:r>
            <a:r>
              <a:rPr lang="en-US" i="1" dirty="0" smtClean="0"/>
              <a:t>demonstration lessons, </a:t>
            </a:r>
            <a:r>
              <a:rPr lang="en-US" dirty="0" smtClean="0"/>
              <a:t>have been used as a prominent strategy in the Chinese context to demonstrate innovative teaching and illustrate how new curriculum ideas can be put into practice. Although the benefits of public lessons are well recognized by both teachers and teacher educators, they have also provoked quite a lot of criticism for their often artificial contexts, staged performances, and competitive nature. This talk describes the pros and cons of public lessons in teacher training, examines teacher attitudes toward change, and reframes public lessons role in enhancing teaching and professional learning. </a:t>
            </a:r>
          </a:p>
          <a:p>
            <a:endParaRPr lang="en-US" dirty="0"/>
          </a:p>
        </p:txBody>
      </p:sp>
    </p:spTree>
    <p:extLst>
      <p:ext uri="{BB962C8B-B14F-4D97-AF65-F5344CB8AC3E}">
        <p14:creationId xmlns:p14="http://schemas.microsoft.com/office/powerpoint/2010/main" val="1101410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Teacher needs</a:t>
            </a:r>
            <a:endParaRPr lang="en-US" dirty="0"/>
          </a:p>
        </p:txBody>
      </p:sp>
      <p:sp>
        <p:nvSpPr>
          <p:cNvPr id="3" name="Content Placeholder 2"/>
          <p:cNvSpPr>
            <a:spLocks noGrp="1"/>
          </p:cNvSpPr>
          <p:nvPr>
            <p:ph idx="1"/>
          </p:nvPr>
        </p:nvSpPr>
        <p:spPr>
          <a:xfrm>
            <a:off x="441756" y="1735138"/>
            <a:ext cx="7786258" cy="4794976"/>
          </a:xfrm>
        </p:spPr>
        <p:txBody>
          <a:bodyPr>
            <a:normAutofit/>
          </a:bodyPr>
          <a:lstStyle/>
          <a:p>
            <a:pPr marL="0" indent="0">
              <a:buNone/>
            </a:pPr>
            <a:r>
              <a:rPr lang="en-US" dirty="0" smtClean="0"/>
              <a:t>Teachers need…</a:t>
            </a:r>
          </a:p>
          <a:p>
            <a:r>
              <a:rPr lang="en-US" dirty="0" smtClean="0"/>
              <a:t>To understand curriculum with reference to practice linking policy to practice</a:t>
            </a:r>
          </a:p>
          <a:p>
            <a:r>
              <a:rPr lang="en-US" dirty="0" smtClean="0"/>
              <a:t>Learn in context not by listening to lectures and prescribed ideas and techniques</a:t>
            </a:r>
          </a:p>
          <a:p>
            <a:r>
              <a:rPr lang="en-US" dirty="0" smtClean="0"/>
              <a:t>Operational strategies to help put ideas into practice</a:t>
            </a:r>
          </a:p>
          <a:p>
            <a:r>
              <a:rPr lang="en-US" dirty="0" smtClean="0"/>
              <a:t>Time  and scaffolding to work on their instructional design based on new course book and in their own context to adapt to change</a:t>
            </a:r>
            <a:endParaRPr lang="en-US" dirty="0"/>
          </a:p>
        </p:txBody>
      </p:sp>
    </p:spTree>
    <p:extLst>
      <p:ext uri="{BB962C8B-B14F-4D97-AF65-F5344CB8AC3E}">
        <p14:creationId xmlns:p14="http://schemas.microsoft.com/office/powerpoint/2010/main" val="1782823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Lesson </a:t>
            </a:r>
            <a:endParaRPr lang="en-US" dirty="0"/>
          </a:p>
        </p:txBody>
      </p:sp>
      <p:sp>
        <p:nvSpPr>
          <p:cNvPr id="3" name="Content Placeholder 2"/>
          <p:cNvSpPr>
            <a:spLocks noGrp="1"/>
          </p:cNvSpPr>
          <p:nvPr>
            <p:ph idx="1"/>
          </p:nvPr>
        </p:nvSpPr>
        <p:spPr/>
        <p:txBody>
          <a:bodyPr/>
          <a:lstStyle/>
          <a:p>
            <a:r>
              <a:rPr lang="en-US" dirty="0" smtClean="0"/>
              <a:t>Platform for promoting teacher learning instead of winning competitions</a:t>
            </a:r>
          </a:p>
          <a:p>
            <a:r>
              <a:rPr lang="en-US" dirty="0" smtClean="0"/>
              <a:t>Organizational support to teacher-led collaborative instruction design for their own practice</a:t>
            </a:r>
          </a:p>
          <a:p>
            <a:r>
              <a:rPr lang="en-US" dirty="0" smtClean="0"/>
              <a:t>Aimed at capacity building</a:t>
            </a:r>
          </a:p>
          <a:p>
            <a:r>
              <a:rPr lang="en-US" dirty="0" smtClean="0"/>
              <a:t>Aim for sustained professional development</a:t>
            </a:r>
          </a:p>
          <a:p>
            <a:endParaRPr lang="en-US" dirty="0"/>
          </a:p>
        </p:txBody>
      </p:sp>
    </p:spTree>
    <p:extLst>
      <p:ext uri="{BB962C8B-B14F-4D97-AF65-F5344CB8AC3E}">
        <p14:creationId xmlns:p14="http://schemas.microsoft.com/office/powerpoint/2010/main" val="17045433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Lesson</a:t>
            </a:r>
            <a:endParaRPr lang="en-US" dirty="0"/>
          </a:p>
        </p:txBody>
      </p:sp>
      <p:sp>
        <p:nvSpPr>
          <p:cNvPr id="3" name="Content Placeholder 2"/>
          <p:cNvSpPr>
            <a:spLocks noGrp="1"/>
          </p:cNvSpPr>
          <p:nvPr>
            <p:ph idx="1"/>
          </p:nvPr>
        </p:nvSpPr>
        <p:spPr>
          <a:xfrm>
            <a:off x="345122" y="1600200"/>
            <a:ext cx="8341678" cy="4929914"/>
          </a:xfrm>
        </p:spPr>
        <p:txBody>
          <a:bodyPr>
            <a:normAutofit lnSpcReduction="10000"/>
          </a:bodyPr>
          <a:lstStyle/>
          <a:p>
            <a:r>
              <a:rPr lang="en-US" dirty="0" smtClean="0"/>
              <a:t>Teachers prepare presentation of lesson</a:t>
            </a:r>
          </a:p>
          <a:p>
            <a:r>
              <a:rPr lang="en-US" dirty="0" smtClean="0"/>
              <a:t>Perform this lesson w/ students w/ colleagues observing</a:t>
            </a:r>
          </a:p>
          <a:p>
            <a:r>
              <a:rPr lang="en-US" dirty="0" smtClean="0"/>
              <a:t>Colleagues give feedback – what works and what needs improvement</a:t>
            </a:r>
          </a:p>
          <a:p>
            <a:r>
              <a:rPr lang="en-US" dirty="0" smtClean="0"/>
              <a:t>Teacher revises lesson and presents it again</a:t>
            </a:r>
          </a:p>
          <a:p>
            <a:r>
              <a:rPr lang="en-US" dirty="0" smtClean="0"/>
              <a:t>Based on peer- and supervisor- </a:t>
            </a:r>
            <a:r>
              <a:rPr lang="en-US" dirty="0" smtClean="0"/>
              <a:t>recommendations, teachers present their demonstration or public lesson throughout the county or in the same city</a:t>
            </a:r>
          </a:p>
          <a:p>
            <a:r>
              <a:rPr lang="en-US" dirty="0" smtClean="0"/>
              <a:t>Teachers receive recognition (e.g., certificate) useful in future applications/placement</a:t>
            </a:r>
          </a:p>
          <a:p>
            <a:endParaRPr lang="en-US" dirty="0"/>
          </a:p>
        </p:txBody>
      </p:sp>
    </p:spTree>
    <p:extLst>
      <p:ext uri="{BB962C8B-B14F-4D97-AF65-F5344CB8AC3E}">
        <p14:creationId xmlns:p14="http://schemas.microsoft.com/office/powerpoint/2010/main" val="3883241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Collaborative instructional design for public lessons</a:t>
            </a:r>
            <a:endParaRPr lang="en-US" dirty="0"/>
          </a:p>
        </p:txBody>
      </p:sp>
      <p:sp>
        <p:nvSpPr>
          <p:cNvPr id="3" name="Content Placeholder 2"/>
          <p:cNvSpPr>
            <a:spLocks noGrp="1"/>
          </p:cNvSpPr>
          <p:nvPr>
            <p:ph idx="1"/>
          </p:nvPr>
        </p:nvSpPr>
        <p:spPr>
          <a:xfrm>
            <a:off x="179464" y="1735138"/>
            <a:ext cx="8964536" cy="4767364"/>
          </a:xfrm>
        </p:spPr>
        <p:txBody>
          <a:bodyPr>
            <a:normAutofit fontScale="92500"/>
          </a:bodyPr>
          <a:lstStyle/>
          <a:p>
            <a:r>
              <a:rPr lang="en-US" dirty="0" smtClean="0"/>
              <a:t>Team building and leadership</a:t>
            </a:r>
          </a:p>
          <a:p>
            <a:r>
              <a:rPr lang="en-US" dirty="0" smtClean="0"/>
              <a:t>Curriculum study and textbook mapping</a:t>
            </a:r>
          </a:p>
          <a:p>
            <a:r>
              <a:rPr lang="en-US" dirty="0" smtClean="0"/>
              <a:t>Analysis of student needs collaborative instruction design through interactions, negotiation discussion and reflection</a:t>
            </a:r>
          </a:p>
          <a:p>
            <a:r>
              <a:rPr lang="en-US" dirty="0" smtClean="0"/>
              <a:t>Repeated trial and feedback leading to improved instruction</a:t>
            </a:r>
          </a:p>
          <a:p>
            <a:r>
              <a:rPr lang="en-US" dirty="0" smtClean="0"/>
              <a:t>Conduct public lessons in teacher training events based on refined lesson plans</a:t>
            </a:r>
          </a:p>
          <a:p>
            <a:r>
              <a:rPr lang="en-US" dirty="0" smtClean="0"/>
              <a:t>Reflections comments discussion by participants for dissemination </a:t>
            </a:r>
          </a:p>
          <a:p>
            <a:r>
              <a:rPr lang="en-US" dirty="0" smtClean="0"/>
              <a:t>Identifying features of good practices and implication for future teaching</a:t>
            </a:r>
            <a:endParaRPr lang="en-US" dirty="0"/>
          </a:p>
        </p:txBody>
      </p:sp>
    </p:spTree>
    <p:extLst>
      <p:ext uri="{BB962C8B-B14F-4D97-AF65-F5344CB8AC3E}">
        <p14:creationId xmlns:p14="http://schemas.microsoft.com/office/powerpoint/2010/main" val="6640152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02627"/>
            <a:ext cx="7313613" cy="601221"/>
          </a:xfrm>
        </p:spPr>
        <p:txBody>
          <a:bodyPr>
            <a:normAutofit fontScale="90000"/>
          </a:bodyPr>
          <a:lstStyle/>
          <a:p>
            <a:r>
              <a:rPr lang="en-US" dirty="0" smtClean="0"/>
              <a:t>Public Lessons</a:t>
            </a:r>
            <a:endParaRPr lang="en-US" dirty="0"/>
          </a:p>
        </p:txBody>
      </p:sp>
      <p:sp>
        <p:nvSpPr>
          <p:cNvPr id="3" name="Content Placeholder 2"/>
          <p:cNvSpPr>
            <a:spLocks noGrp="1"/>
          </p:cNvSpPr>
          <p:nvPr>
            <p:ph idx="1"/>
          </p:nvPr>
        </p:nvSpPr>
        <p:spPr>
          <a:xfrm>
            <a:off x="234683" y="938790"/>
            <a:ext cx="8476189" cy="5674158"/>
          </a:xfrm>
        </p:spPr>
        <p:txBody>
          <a:bodyPr>
            <a:normAutofit fontScale="85000" lnSpcReduction="20000"/>
          </a:bodyPr>
          <a:lstStyle/>
          <a:p>
            <a:r>
              <a:rPr lang="en-US" dirty="0" smtClean="0"/>
              <a:t>Public Lessons:  existing practice </a:t>
            </a:r>
          </a:p>
          <a:p>
            <a:r>
              <a:rPr lang="en-US" dirty="0" smtClean="0"/>
              <a:t>Improve instruction and yield better understanding</a:t>
            </a:r>
            <a:endParaRPr lang="en-US" dirty="0" smtClean="0"/>
          </a:p>
          <a:p>
            <a:r>
              <a:rPr lang="en-US" dirty="0" smtClean="0"/>
              <a:t>Link instruction to curriculum goals and teaching materials</a:t>
            </a:r>
          </a:p>
          <a:p>
            <a:r>
              <a:rPr lang="en-US" dirty="0" smtClean="0"/>
              <a:t>Build on knowledge of curriculum, subject matter, and students</a:t>
            </a:r>
            <a:endParaRPr lang="en-US" dirty="0"/>
          </a:p>
          <a:p>
            <a:r>
              <a:rPr lang="en-US" dirty="0" smtClean="0"/>
              <a:t>Strengthen collaborative learning building on </a:t>
            </a:r>
            <a:r>
              <a:rPr lang="en-US" dirty="0" err="1" smtClean="0"/>
              <a:t>Ts</a:t>
            </a:r>
            <a:r>
              <a:rPr lang="en-US" dirty="0" smtClean="0"/>
              <a:t> knowledge and experience</a:t>
            </a:r>
          </a:p>
          <a:p>
            <a:r>
              <a:rPr lang="en-US" dirty="0" smtClean="0"/>
              <a:t>Learn in context with support from colleagues</a:t>
            </a:r>
          </a:p>
          <a:p>
            <a:r>
              <a:rPr lang="en-US" dirty="0" smtClean="0"/>
              <a:t>Demonstrate how ideas are put into practice for effective instruction and student learning</a:t>
            </a:r>
          </a:p>
          <a:p>
            <a:r>
              <a:rPr lang="en-US" dirty="0" smtClean="0"/>
              <a:t>Curriculum to practice (reflection by the T) and from practice to theory (comments from participants) leading to change of beliefs with reference to practice</a:t>
            </a:r>
            <a:endParaRPr lang="en-US" dirty="0"/>
          </a:p>
          <a:p>
            <a:r>
              <a:rPr lang="en-US" dirty="0" smtClean="0"/>
              <a:t>Generalize key principles and strategies for better teaching and learning</a:t>
            </a:r>
          </a:p>
          <a:p>
            <a:r>
              <a:rPr lang="en-US" dirty="0" smtClean="0"/>
              <a:t>Formation of a professional learning community</a:t>
            </a:r>
          </a:p>
        </p:txBody>
      </p:sp>
    </p:spTree>
    <p:extLst>
      <p:ext uri="{BB962C8B-B14F-4D97-AF65-F5344CB8AC3E}">
        <p14:creationId xmlns:p14="http://schemas.microsoft.com/office/powerpoint/2010/main" val="3430061960"/>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95</TotalTime>
  <Words>492</Words>
  <Application>Microsoft Macintosh PowerPoint</Application>
  <PresentationFormat>On-screen Show (4:3)</PresentationFormat>
  <Paragraphs>45</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Inkwell</vt:lpstr>
      <vt:lpstr>Public Lessons</vt:lpstr>
      <vt:lpstr>TESOL Symposium Beijing Normal University,  July, 2011</vt:lpstr>
      <vt:lpstr>Teacher needs</vt:lpstr>
      <vt:lpstr>Public Lesson </vt:lpstr>
      <vt:lpstr>Public Lesson</vt:lpstr>
      <vt:lpstr>Collaborative instructional design for public lessons</vt:lpstr>
      <vt:lpstr>Public Lessons</vt:lpstr>
    </vt:vector>
  </TitlesOfParts>
  <Company>BMCC CUNY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Cynthia Wiseman</dc:creator>
  <cp:lastModifiedBy>Cynthia Wiseman</cp:lastModifiedBy>
  <cp:revision>14</cp:revision>
  <dcterms:created xsi:type="dcterms:W3CDTF">2011-10-23T15:29:04Z</dcterms:created>
  <dcterms:modified xsi:type="dcterms:W3CDTF">2011-10-23T17:04:43Z</dcterms:modified>
</cp:coreProperties>
</file>